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sldIdLst>
    <p:sldId id="256" r:id="rId2"/>
    <p:sldId id="258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57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80E6-CB94-440F-8F89-5E9D1AED802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A49D660-5493-487B-A138-E13E732F8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0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80E6-CB94-440F-8F89-5E9D1AED802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49D660-5493-487B-A138-E13E732F8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8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80E6-CB94-440F-8F89-5E9D1AED802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49D660-5493-487B-A138-E13E732F85B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514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80E6-CB94-440F-8F89-5E9D1AED802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49D660-5493-487B-A138-E13E732F8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42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80E6-CB94-440F-8F89-5E9D1AED802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49D660-5493-487B-A138-E13E732F85B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5997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80E6-CB94-440F-8F89-5E9D1AED802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49D660-5493-487B-A138-E13E732F8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5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80E6-CB94-440F-8F89-5E9D1AED802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D660-5493-487B-A138-E13E732F8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9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80E6-CB94-440F-8F89-5E9D1AED802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D660-5493-487B-A138-E13E732F8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0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80E6-CB94-440F-8F89-5E9D1AED802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D660-5493-487B-A138-E13E732F8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80E6-CB94-440F-8F89-5E9D1AED802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49D660-5493-487B-A138-E13E732F8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4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80E6-CB94-440F-8F89-5E9D1AED802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49D660-5493-487B-A138-E13E732F8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26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80E6-CB94-440F-8F89-5E9D1AED802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49D660-5493-487B-A138-E13E732F8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8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80E6-CB94-440F-8F89-5E9D1AED802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D660-5493-487B-A138-E13E732F8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83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80E6-CB94-440F-8F89-5E9D1AED802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D660-5493-487B-A138-E13E732F8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2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80E6-CB94-440F-8F89-5E9D1AED802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D660-5493-487B-A138-E13E732F8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6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80E6-CB94-440F-8F89-5E9D1AED802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49D660-5493-487B-A138-E13E732F8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5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B80E6-CB94-440F-8F89-5E9D1AED802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A49D660-5493-487B-A138-E13E732F8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6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241" y="93306"/>
            <a:ext cx="11013483" cy="5013084"/>
          </a:xfrm>
          <a:noFill/>
          <a:effectLst>
            <a:outerShdw blurRad="279400" dist="254000" dir="5400000" algn="ctr" rotWithShape="0">
              <a:srgbClr val="000000">
                <a:alpha val="73000"/>
              </a:srgbClr>
            </a:outerShdw>
            <a:reflection endPos="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</a:t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Адаптированной образовательной                          </a:t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программы </a:t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с задержкой психического развития)</a:t>
            </a:r>
            <a:b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</a:t>
            </a:r>
            <a:b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дошкольного образовательного </a:t>
            </a:r>
            <a:b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учреждения «Детский сад №76» </a:t>
            </a:r>
            <a:b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комбинированного вида</a:t>
            </a:r>
            <a:b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89414" y="5106390"/>
            <a:ext cx="5477917" cy="1223159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367030, Республика Дагестан, г.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Махачкала                                                                              улица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Зои Космодемьянской,48 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тел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(8722)62-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69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19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e-mail: </a:t>
            </a:r>
            <a:r>
              <a:rPr 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mkl-mdou76@yandex.ru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сайт: </a:t>
            </a:r>
            <a:r>
              <a:rPr lang="en-US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dag-ds-7</a:t>
            </a:r>
            <a:r>
              <a:rPr lang="ru-RU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  <a:r>
              <a:rPr lang="en-US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.tvoysadik.ru</a:t>
            </a:r>
            <a:r>
              <a:rPr lang="ru-RU" sz="105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/>
            </a:r>
            <a:br>
              <a:rPr lang="ru-RU" sz="105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9" y="1689691"/>
            <a:ext cx="5203371" cy="416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071396" y="335902"/>
            <a:ext cx="9451910" cy="886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Модель взаимодействия субъектов </a:t>
            </a:r>
            <a:endParaRPr lang="ru-RU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коррекционно-образовательного процесса </a:t>
            </a:r>
            <a:endParaRPr lang="ru-RU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в МБДОУ</a:t>
            </a:r>
            <a:endParaRPr lang="ru-RU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93023" y="2158967"/>
            <a:ext cx="2127379" cy="6624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94310" y="2174032"/>
            <a:ext cx="1898780" cy="6531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ДЕФЕКТОЛОГ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795853" y="2146042"/>
            <a:ext cx="2015412" cy="6531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65406" y="3634469"/>
            <a:ext cx="2710543" cy="76511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74033" y="5029200"/>
            <a:ext cx="2528596" cy="86774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 РУКОВОДИТЕЛЬ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94710" y="5155165"/>
            <a:ext cx="2528596" cy="807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ФИЗКУЛЬТУРЕ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4638480" y="2408706"/>
            <a:ext cx="1155830" cy="81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401006" y="4126854"/>
            <a:ext cx="2104055" cy="9190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8146208" y="4163884"/>
            <a:ext cx="1996168" cy="9912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7" idx="2"/>
            <a:endCxn id="28" idx="3"/>
          </p:cNvCxnSpPr>
          <p:nvPr/>
        </p:nvCxnSpPr>
        <p:spPr>
          <a:xfrm flipH="1">
            <a:off x="8175949" y="2799184"/>
            <a:ext cx="1627610" cy="12178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7693090" y="2388199"/>
            <a:ext cx="1102764" cy="286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3350272" y="2821441"/>
            <a:ext cx="2115134" cy="10967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6428791" y="2821441"/>
            <a:ext cx="10498" cy="8702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 flipV="1">
            <a:off x="6923314" y="2821442"/>
            <a:ext cx="9331" cy="8702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7693090" y="2651545"/>
            <a:ext cx="1102763" cy="170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4620402" y="2651545"/>
            <a:ext cx="117390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763" y="167951"/>
            <a:ext cx="10991461" cy="84908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педагогического коллектива с семьями воспитанников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4196" y="914400"/>
            <a:ext cx="10105053" cy="5467739"/>
          </a:xfrm>
        </p:spPr>
        <p:txBody>
          <a:bodyPr>
            <a:normAutofit fontScale="70000" lnSpcReduction="20000"/>
          </a:bodyPr>
          <a:lstStyle/>
          <a:p>
            <a:pPr marL="12700" marR="12700" indent="431800"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детского сада и семьи предполагает совместное определение целей, планирование работы, распределение сил и средств в соответствии с возможностями каждого участника. Система взаимодействия детского сада с семьей позволяет обеспечить педагогическое сопровождение семьи на всех этапах дошкольного детства, делая родителей действительно равно - ответственными участниками образовательного процесса.</a:t>
            </a:r>
          </a:p>
          <a:p>
            <a:pPr marL="12700" marR="12700" indent="431800"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дошкольного учреждения - оказать профессиональную помощь семье в воспитании детей, при этом, не подменяя ее, а дополняя и обеспечивая более полную реализацию ее воспитательных функций:</a:t>
            </a:r>
          </a:p>
          <a:p>
            <a:r>
              <a:rPr lang="ru-RU" sz="23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 с </a:t>
            </a:r>
            <a:r>
              <a:rPr lang="ru-RU" sz="23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родителями: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Задачи взаимодействия педагога с семьями дошкольников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Ориентировать родителей на изменения в личностном развитии дошкольников - развитии любознательности, самостоятельности, инициативы и творчества в детских видах деятельности. Помочь родителям учитывать эти изменения в своей педагогической практике. 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укреплению физического здоровья дошкольников в семье, обогащению совместного с детьми физкультурного досуга (занятия в бассейне, коньки, лыжи, туристические походы), развитию у детей умений безопасного поведения -дома на улице, в лесу, у водоема, 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Побуждать родителей к развитию гуманистической направленности отношения детей к окружающим людям, природе, предметам рукотворного мира, поддерживать стремление детей проявить внимание, заботу о взрослых и сверстниках. 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родителей с условиями развития познавательных 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интересов, интеллектуальных способностей дошкольников в семье. Поддерживать стремление родителей развивать интерес детей к школе, желание занять позицию школьника. </a:t>
            </a:r>
          </a:p>
        </p:txBody>
      </p:sp>
    </p:spTree>
    <p:extLst>
      <p:ext uri="{BB962C8B-B14F-4D97-AF65-F5344CB8AC3E}">
        <p14:creationId xmlns:p14="http://schemas.microsoft.com/office/powerpoint/2010/main" val="17753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581" y="149290"/>
            <a:ext cx="11663264" cy="7371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педагогического коллектива с семьями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3527" y="886408"/>
            <a:ext cx="10487607" cy="5831633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Включать родителей в совместную с педагогом деятельность по развитию субъектных проявлений ребенка в элементарной трудовой деятельности (ручной труд, труд по приготовлению пищи, труд в природе), развитие желания трудиться, ответственности, стремление довести начатое дело до конца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Помочь родителям создать условия для развития эстетических чувств старших дошкольников, приобщения детей в семье к разным видам искусства (архитектуре, музыке, театральному, изобразительному искусству) и художественной литературе.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457200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 взаимодействия с семьей:</a:t>
            </a:r>
            <a:endParaRPr lang="ru-RU" dirty="0">
              <a:solidFill>
                <a:srgbClr val="0070C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marR="224790" lvl="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с семьей (встречи-знакомства, анкетирование родителей);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marR="224790" lvl="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о ходе образовательного процесса (дни открытых дверей, индивидуальные и групповые консультации, родительские собрания, оформление информационных стендов, организация выставок детского творчества, приглашение родителей на детские концерты и праздники, создание памяток, сайт МБДОУ, сайт группы);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marR="224790" lvl="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образование родителей (организация лекций, семинаров, мастер-классов, тренингов, создание библиотечки для родителей в группах);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marR="224790" lvl="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совместная деятельность (привлечение родителей к участию в Педагогических, Психологических гостиных, прогулках, экскурсиях, семейном театре, конкурсах, субботниках, в детской исследовательской и проектной деятельности, в разработке маршрутов выходного дня).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457200" marR="22479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просвещение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родителей:</a:t>
            </a:r>
            <a:endParaRPr lang="ru-RU" dirty="0">
              <a:solidFill>
                <a:srgbClr val="0070C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педагогической грамотности родителей.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Формы: семинары, открытые занятия, конференции, родительские собрания, консультации (групповые и индивидуальные), рекомендации по вопросам воспитания, консультационный центр.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7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abavnik.club/wp-content/uploads/2018/07/sonce_na_prozrachnom_fone_7_16194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22" y="503852"/>
            <a:ext cx="6188441" cy="424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6629" y="4764165"/>
            <a:ext cx="9517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110" y="0"/>
            <a:ext cx="10739501" cy="67180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3526" y="671805"/>
            <a:ext cx="9881085" cy="636347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ЦЕЛЕВОЙ РАЗДЕЛ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Цель,задачи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принципы коррекционного обучения.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Характеристика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контингента воспитанников с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Целевые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на этапе завершения дошкольного образовании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Формы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развивающей работы</a:t>
            </a: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Описание образовательной деятельности</a:t>
            </a:r>
          </a:p>
          <a:p>
            <a:pPr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Основные направления коррекционно-педагогической работы с детьми,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имеющими ЗПР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Образовательная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«Социально -коммуникативное развитие» 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Образовательная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«Познавательное развитие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2.5.  Образовательная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«Речевое развитие»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2.6.  Образовательная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«Художественно-эстетическое развитие»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2.7.  Образовательная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«Физическое развитие»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2.8.  </a:t>
            </a:r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Диагностико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консультативное направление работы для детей с ОВЗ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2.9.  Взаимодействие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ДОУ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2.10. Особенности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педагогического коллектива с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семьями воспитанников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ОРГАНИЗАЦИОННЫЙ РАЗДЕЛ</a:t>
            </a:r>
          </a:p>
          <a:p>
            <a:pPr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	Организация режима пребывания детей с ЗПР в ДОУ</a:t>
            </a:r>
          </a:p>
          <a:p>
            <a:pPr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	Режим дня и организация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 детей</a:t>
            </a:r>
          </a:p>
          <a:p>
            <a:pPr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	Особенности организации развивающей предметно-пространственной среды 3.4.Обеспеченность методическими материалами, средствами обучения</a:t>
            </a:r>
          </a:p>
          <a:p>
            <a:pPr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воспитания</a:t>
            </a:r>
          </a:p>
          <a:p>
            <a:pPr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3.5.Перечень литературных источников</a:t>
            </a:r>
          </a:p>
          <a:p>
            <a:pPr>
              <a:spcBef>
                <a:spcPts val="0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6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1642" y="466531"/>
            <a:ext cx="1096035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 defTabSz="457200">
              <a:buClr>
                <a:srgbClr val="94B6D2"/>
              </a:buClr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Адаптированная образовательная программа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0" defTabSz="457200">
              <a:buClr>
                <a:srgbClr val="94B6D2"/>
              </a:buClr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это образовательная программа, адаптированная для обучения воспитанников с ограниченными возможностями здоровья (задержка психического развития) с учетом особенностей их психофизического развития, индивидуальных возможностей и  обеспечивающая коррекцию нарушений развития и социальную адаптацию указанных лиц (№273 –ФЗ гл.1 ст.28), разрабатываемая, утверждаемая и реализуемая: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defTabSz="457200">
              <a:buClr>
                <a:srgbClr val="94B6D2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в соответствии  с  Федеральным  государственным образовательным стандартом дошкольного образования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defTabSz="457200">
              <a:buClr>
                <a:srgbClr val="94B6D2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с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учетом Основной общеобразовательной программы ДОУ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defTabSz="457200">
              <a:buClr>
                <a:srgbClr val="94B6D2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с учётом примерной общеобразовательной программы дошкольного образования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«От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рождения до школы»  под ред. Н. Е.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Вераксы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, Т. С. Комаровой, М. А. Васильевой.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0" indent="-342900" defTabSz="457200">
              <a:buClr>
                <a:srgbClr val="94B6D2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с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учетом программ для специальных дошкольных учреждений «Подготовка к школе детей с задержкой психического развития» (под редакцией Шевченко С.Г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defTabSz="457200">
              <a:buClr>
                <a:srgbClr val="94B6D2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С учетом «Программы логопедической работы по преодолению ОНР у детей»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               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Филичевой Т.Б.,  Тумановой, Т.В.,  Чиркиной Г.Б.,   2010 г.). 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defTabSz="457200">
              <a:buClr>
                <a:srgbClr val="94B6D2"/>
              </a:buClr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 программа предназначена для работы с детьми дошкольного возраста с задержкой психического развития. Программа составлена в соответствии с Основной образовательной программой  МБДОУ «Детский сад  № 76» комбинированного вида.</a:t>
            </a:r>
          </a:p>
          <a:p>
            <a:pPr lvl="0" defTabSz="457200">
              <a:buClr>
                <a:srgbClr val="94B6D2"/>
              </a:buClr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</a:t>
            </a:r>
            <a:endParaRPr lang="ru-RU" sz="22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882" y="177283"/>
            <a:ext cx="9955729" cy="522514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Нормативно-правовая </a:t>
            </a: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база</a:t>
            </a:r>
            <a:r>
              <a:rPr lang="ru-RU" sz="4400" dirty="0">
                <a:solidFill>
                  <a:srgbClr val="0070C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/>
            </a:r>
            <a:br>
              <a:rPr lang="ru-RU" sz="4400" dirty="0">
                <a:solidFill>
                  <a:srgbClr val="0070C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5494" y="802433"/>
            <a:ext cx="9769117" cy="5505061"/>
          </a:xfrm>
        </p:spPr>
        <p:txBody>
          <a:bodyPr>
            <a:normAutofit/>
          </a:bodyPr>
          <a:lstStyle/>
          <a:p>
            <a:pPr marL="36000" lvl="0">
              <a:lnSpc>
                <a:spcPct val="11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Федеральный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закон от 29 декабря 2012 г. № 273-ФЗ «Об образовании в Российской Федерации».</a:t>
            </a:r>
            <a:endParaRPr lang="ru-RU" sz="2000" dirty="0">
              <a:solidFill>
                <a:schemeClr val="tx1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6000" lvl="0">
              <a:lnSpc>
                <a:spcPct val="11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  Устав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Муниципального бюджетного дошкольного образовательного учреждения «Детский сад № 76» комбинированного вида. </a:t>
            </a:r>
            <a:endParaRPr lang="ru-RU" sz="2000" dirty="0">
              <a:solidFill>
                <a:schemeClr val="tx1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6000" lvl="0">
              <a:lnSpc>
                <a:spcPct val="11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  ФГОС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дошкольного образования (приказ № 1155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Минобрнауки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 РФ от 17.10.13 г, действует с 01.01.2014 г)</a:t>
            </a:r>
            <a:endParaRPr lang="ru-RU" sz="2000" dirty="0">
              <a:solidFill>
                <a:schemeClr val="tx1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6000" lvl="0">
              <a:lnSpc>
                <a:spcPct val="11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  Санитарно-эпидемиологические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требования к устройству, содержанию и организации режима работы дошкольных образовательных организаций» (Утверждены постановлением Главного государственного санитарного врача Российской от 15 мая 2013 года №26 «Об утверждении САНПИН» 2.4.3049-13).</a:t>
            </a:r>
            <a:endParaRPr lang="ru-RU" sz="2000" dirty="0">
              <a:solidFill>
                <a:schemeClr val="tx1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6000" lvl="0">
              <a:lnSpc>
                <a:spcPct val="11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  Приказ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Министерства образования и науки Российской Федерации от 30 августа 2013 года №1014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образования».</a:t>
            </a:r>
            <a:endParaRPr lang="ru-RU" sz="2000" dirty="0">
              <a:solidFill>
                <a:schemeClr val="tx1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0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501" y="273698"/>
            <a:ext cx="8938693" cy="6220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программ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7501" y="1352938"/>
            <a:ext cx="10170367" cy="5234473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основной адаптированной программы дошкольного образования в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ФГОС дошкольного образования,  создание благоприятных условий для: коррекционно-развивающей работы полноценного проживания ребенком с задержкой психического развития дошкольного детства формирования основ базовой культуры личности развития психических и физических качеств в соответствии с возрастными и индивидуальными особенностями социальной адаптации                                                                                                         </a:t>
            </a:r>
          </a:p>
          <a:p>
            <a:r>
              <a:rPr lang="ru-RU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программы</a:t>
            </a:r>
            <a:r>
              <a:rPr lang="ru-RU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формирование у детей знаний об окружающем мире, развитие речи,  формирование элементарных математических представлений и всестороннее развитие психических процессов.</a:t>
            </a:r>
          </a:p>
          <a:p>
            <a:r>
              <a:rPr lang="ru-RU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ранней диагностики, определение путей профилактики и координации психических нарушений.</a:t>
            </a:r>
          </a:p>
          <a:p>
            <a:r>
              <a:rPr lang="ru-RU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Подбор, систематизация и совершенствование приемов и методов работы дефектолога в соответствии с программным содержанием.</a:t>
            </a:r>
          </a:p>
          <a:p>
            <a:r>
              <a:rPr lang="ru-RU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развитие всех психических процессов с учетом возможностей, потребностей и интересов дошкольников.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8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718" y="233266"/>
            <a:ext cx="8696131" cy="7277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программы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47462" y="961054"/>
            <a:ext cx="10226350" cy="558903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системности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опирается на представление о психическом развитии как о сложной функциональной системе, структурной компоненты, которой находятся в тесном взаимодействии.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Принцип развития предполагает выделение в процессе коррекционной работы тех задач, которые находятся в зоне ближайшего развития ребенка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Принцип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комплексности предполагает, что устранение психических нарушений должно носить медико-психолого-педагогический характер, т.е. опираться на взаимосвязь всех специалистов ДОУ.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доступности предполагает построение обучения дошкольников на уровне их реальных познавательных возможностей.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Принцип последовательности и концентричности усвоения знаний предполагает такой подбор материала, когда между составными частями его существует логическая связь, последующие задания опираются на предыдущие.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  Коррекционная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работа дошкольного образования включает в себе взаимосвязанные направления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   диагностическое: обеспечивает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своевременное выявление детей с проблемами в обучении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 </a:t>
            </a:r>
          </a:p>
          <a:p>
            <a:pPr lvl="1">
              <a:spcBef>
                <a:spcPts val="0"/>
              </a:spcBef>
              <a:buClr>
                <a:srgbClr val="0070C0"/>
              </a:buCl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психофизическом развитии, проведение их комплексного обследования и подготовку рекомендаций по оказанию им психолого- медико-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дефектоло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-педагогической помощи в условиях образовательного учреждения;</a:t>
            </a:r>
          </a:p>
          <a:p>
            <a:pPr marL="800100" lvl="1" indent="-3429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     коррекционно-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развивающее обеспечивает своевременную специализированную помощь в освоении содержания обучения и коррекцию психофизического развития детей в условиях дошкольного образовательного учреждения, способствует формированию у них универсальных учебных действий (коммуникативных, регулятивных, личностных, познавательных навыков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);</a:t>
            </a:r>
          </a:p>
          <a:p>
            <a:pPr marL="800100" lvl="1" indent="-3429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      консультативное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обеспечивает непрерывность специального сопровождения детей и их семей по вопросам реализации, дифференцированных психолого-педагогических условий обучения, воспитания, коррекции, развития и социализации воспитанников;</a:t>
            </a: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803" y="0"/>
            <a:ext cx="11290041" cy="6904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Целевые ориентиры на этапе завершения дошкольного образования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7542" y="821093"/>
            <a:ext cx="10273003" cy="5868955"/>
          </a:xfrm>
        </p:spPr>
        <p:txBody>
          <a:bodyPr>
            <a:normAutofit fontScale="25000" lnSpcReduction="20000"/>
          </a:bodyPr>
          <a:lstStyle/>
          <a:p>
            <a:pPr marL="63500" indent="-1206500">
              <a:lnSpc>
                <a:spcPct val="120000"/>
              </a:lnSpc>
              <a:spcBef>
                <a:spcPts val="0"/>
              </a:spcBef>
            </a:pPr>
            <a:r>
              <a:rPr lang="ru-RU" sz="6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Речевое развитие</a:t>
            </a:r>
            <a:endParaRPr lang="ru-RU" sz="6400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400"/>
              <a:tabLst>
                <a:tab pos="461010" algn="l"/>
              </a:tabLst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-обладает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мотивацией к школьному обучению;</a:t>
            </a:r>
          </a:p>
          <a:p>
            <a:pPr marR="12700"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400"/>
              <a:tabLst>
                <a:tab pos="457835" algn="l"/>
              </a:tabLst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-усваивает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значения новых слов на основе углубленных знаний о предметах и явлениях окружающего мира;</a:t>
            </a:r>
          </a:p>
          <a:p>
            <a:pPr marR="12700"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400"/>
              <a:tabLst>
                <a:tab pos="463550" algn="l"/>
              </a:tabLst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-составляет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различные виды описательных рассказов, текстов (с помощью взрослого);</a:t>
            </a:r>
          </a:p>
          <a:p>
            <a:pPr marR="12700"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400"/>
              <a:tabLst>
                <a:tab pos="461010" algn="l"/>
              </a:tabLst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владеет простыми формами фонематического анализа, способен осуществлять сложные формы фонематического анализа (с постепенным переводом речевых умений во внутренний план), осуществляет операции фонематического синтеза;</a:t>
            </a:r>
          </a:p>
          <a:p>
            <a:pPr marR="12700"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400"/>
              <a:tabLst>
                <a:tab pos="457835" algn="l"/>
              </a:tabLst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-знает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печатные буквы (без употребления алфавитных названий), умеет их воспроизводить;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400"/>
              <a:tabLst>
                <a:tab pos="457835" algn="l"/>
              </a:tabLst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-правильно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произносит звуки (в соответствии с онтогенезом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" marR="12700" indent="-241300">
              <a:lnSpc>
                <a:spcPct val="120000"/>
              </a:lnSpc>
              <a:spcBef>
                <a:spcPts val="0"/>
              </a:spcBef>
              <a:tabLst>
                <a:tab pos="457835" algn="l"/>
              </a:tabLst>
            </a:pPr>
            <a:r>
              <a:rPr lang="ru-RU" sz="6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sz="6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2700"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400"/>
              <a:tabLst>
                <a:tab pos="463550" algn="l"/>
              </a:tabLst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-выполняет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отдельные ролевые действия, носящие условный характер; </a:t>
            </a:r>
          </a:p>
          <a:p>
            <a:pPr marR="12700"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400"/>
              <a:tabLst>
                <a:tab pos="463550" algn="l"/>
              </a:tabLst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-участвует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разыгрывании сюжета: цепочки двух-трех действий (воображаемую ситуацию удерживает взрослый);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400"/>
              <a:tabLst>
                <a:tab pos="457835" algn="l"/>
              </a:tabLst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-проявляет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 к действиям других детей, может им подражать;</a:t>
            </a:r>
          </a:p>
          <a:p>
            <a:pPr marR="12700"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400"/>
              <a:tabLst>
                <a:tab pos="463550" algn="l"/>
              </a:tabLst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-ориентируется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просьбы и требования взрослого (убрать игрушки, помочь сверстнику, поделиться игрушками и т.п.);</a:t>
            </a:r>
          </a:p>
          <a:p>
            <a:pPr marR="673100"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400"/>
              <a:tabLst>
                <a:tab pos="469900" algn="l"/>
              </a:tabLst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-может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заниматься, не отвлекаясь в течение 10 – 15 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минут; </a:t>
            </a:r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" lvl="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400"/>
              <a:tabLst>
                <a:tab pos="461010" algn="l"/>
              </a:tabLst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-владеет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продуктивной деятельности, проявляет самостоятельность в разных видах деятельности: в игре, общении, конструировании и др.;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400"/>
              <a:tabLst>
                <a:tab pos="454660" algn="l"/>
              </a:tabLst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-участвует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коллективном создании замысла в игре и на занятиях;</a:t>
            </a:r>
          </a:p>
          <a:p>
            <a:pPr marR="12700"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400"/>
              <a:tabLst>
                <a:tab pos="469900" algn="l"/>
              </a:tabLst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-пытается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регулировать свое поведение в соответствии с усвоенными нормами и правилами, проявляет кооперативные умения в процессе игры, соблюдая отношения партнерства, взаимопомощи, взаимной поддержки; </a:t>
            </a:r>
          </a:p>
          <a:p>
            <a:pPr marL="241300" marR="673100" indent="-241300">
              <a:tabLst>
                <a:tab pos="469900" algn="l"/>
              </a:tabLst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1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788" y="130630"/>
            <a:ext cx="11464211" cy="57849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Целевые ориентиры на этапе завершения дошкольного образования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3817" y="961054"/>
            <a:ext cx="10450285" cy="5611330"/>
          </a:xfrm>
        </p:spPr>
        <p:txBody>
          <a:bodyPr>
            <a:noAutofit/>
          </a:bodyPr>
          <a:lstStyle/>
          <a:p>
            <a:pPr marR="673100" indent="-241300">
              <a:spcBef>
                <a:spcPts val="0"/>
              </a:spcBef>
              <a:tabLst>
                <a:tab pos="469900" algn="l"/>
              </a:tabLst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6101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составляет схематическое изображение из двух-трех частей;</a:t>
            </a:r>
          </a:p>
          <a:p>
            <a:pPr marL="3429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6101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создает предметные конструкции из двух-четырех деталей;</a:t>
            </a:r>
          </a:p>
          <a:p>
            <a:pPr marL="342900" marR="127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57835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показывает по словесной инструкции и может назвать два-четыре основных цвета и две-три формы;</a:t>
            </a:r>
          </a:p>
          <a:p>
            <a:pPr marL="342900" marR="127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57835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выбирает из трех предметов разной величины «самый большой» («самый маленький»);</a:t>
            </a:r>
          </a:p>
          <a:p>
            <a:pPr marL="342900" marR="127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6101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выполняет постройку из трех-четырех кубиков по образцу, показанному взрослым;</a:t>
            </a:r>
          </a:p>
          <a:p>
            <a:pPr marL="3429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57835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воспринимает и запоминает инструкцию из трех-четырех слов;</a:t>
            </a:r>
          </a:p>
          <a:p>
            <a:pPr marL="342900" marR="127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57835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усваивает элементарные сведения о мире людей и рукотворных материалах;</a:t>
            </a:r>
          </a:p>
          <a:p>
            <a:pPr marL="342900" marR="127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5466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знает реальные явления и их изображения: контрастные времена года (лето и зима) и части суток (день и ночь);</a:t>
            </a:r>
          </a:p>
          <a:p>
            <a:pPr marL="342900" marR="127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6355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обладает когнитивными предпосылками различных видов деятельности.</a:t>
            </a:r>
          </a:p>
          <a:p>
            <a:pPr marL="342900" marR="127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6355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обладает сформированными представления о форме, величине, пространственных отношениях элементов конструкции, умеет отражать их в речи;</a:t>
            </a:r>
          </a:p>
          <a:p>
            <a:pPr marL="342900" marR="127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6101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использует в процессе продуктивной деятельности все виды словесной регуляции: словесного отчета, словесного сопровождения и словесного планирования деятельности;</a:t>
            </a:r>
          </a:p>
          <a:p>
            <a:pPr marL="342900" marR="127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6101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воссоздает целостный образ объекта из разрезных предметных и сюжетных картинок, сборно-разборных игрушек, иллюстрированных кубиков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пазлов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-моделирует различные действия, направленные на воспроизведение величины, формы предметов, протяженности, удаленности с помощью пантомимических, знаково-символических графических и других средств на основе предварительного тактильного и зрительного обследования предметов и их моделей;</a:t>
            </a:r>
          </a:p>
          <a:p>
            <a:pPr marL="342900" marR="12700" lvl="0" indent="-342900"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6355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владеет элементарными математическими представлениями: количество в пределах десяти, знает цифры 0, 1-9 в правильном и зеркальном (перевернутом) изображении, среди наложенных друг на друга изображений, соотносит их с количеством предметов; решает простые арифметические задачи устно, используя при необходимости в качестве счетного материала символические изображения (палочки, геометрические фигуры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u="none" strike="noStrike" spc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498" y="223935"/>
            <a:ext cx="11448662" cy="66247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Целевые ориентиры на этапе завершения дошкольного образования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1046" y="1184987"/>
            <a:ext cx="10276114" cy="5738327"/>
          </a:xfrm>
        </p:spPr>
        <p:txBody>
          <a:bodyPr>
            <a:normAutofit/>
          </a:bodyPr>
          <a:lstStyle/>
          <a:p>
            <a:pPr indent="-1206500" algn="just"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Художественно-эстетическое развитие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lvl="0" indent="-3429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57835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 положительно относится к изобразительной деятельности, ее процессу и результатам;</a:t>
            </a:r>
          </a:p>
          <a:p>
            <a:pPr marL="342900" marR="12700" lvl="0" indent="-3429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57835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знает используемые в изобразительной деятельности предметы и материалы (карандаши, фломастеры, кисти, бумага, краски, мел, пластилин, глина и др.) и их свойства;</a:t>
            </a:r>
          </a:p>
          <a:p>
            <a:pPr marL="342900" marR="12700" lvl="0" indent="-3429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6355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взрослого и самостоятельно выполняет музыкально- ритмические движения и действия на шумовых музыкальных инструментах.</a:t>
            </a:r>
          </a:p>
          <a:p>
            <a:pPr marL="342900" marR="12700" lvl="0" indent="-3429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6355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стремится к использованию различных средств и материалов в процессе изобразительной деятельности (краски, карандаши, волоконные карандаши, восковые мелки, пастель, фломастеры, цветной мел для рисования, пластилин, цветное и обычное тесто для лепки, различные виды бумаги, ткани для аппликации и т. д.);</a:t>
            </a:r>
          </a:p>
          <a:p>
            <a:pPr marL="342900" marR="12700" lvl="0" indent="-3429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6101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владеет разными способами вырезания (из бумаги, сложенной гармошкой, сложенной вдвое и т.п.);</a:t>
            </a:r>
          </a:p>
          <a:p>
            <a:pPr marL="342900" marR="12700" lvl="0" indent="-3429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57835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 откликается на воздействие художественного образа, понимает содержание произведений и выражает свои чувства и эмоции с помощью творческих рассказов;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66725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воспринимает музыку, художественную литературу, фольклор;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  <a:tabLst>
                <a:tab pos="4699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сопереживает персонажам художественных произведений.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8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244</TotalTime>
  <Words>1897</Words>
  <Application>Microsoft Office PowerPoint</Application>
  <PresentationFormat>Широкоэкранный</PresentationFormat>
  <Paragraphs>141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Century Gothic</vt:lpstr>
      <vt:lpstr>Courier New</vt:lpstr>
      <vt:lpstr>Symbol</vt:lpstr>
      <vt:lpstr>Tahoma</vt:lpstr>
      <vt:lpstr>Times New Roman</vt:lpstr>
      <vt:lpstr>Wingdings</vt:lpstr>
      <vt:lpstr>Wingdings 3</vt:lpstr>
      <vt:lpstr>Легкий дым</vt:lpstr>
      <vt:lpstr>                                   Краткая презентация  Адаптированной образовательной                                            программы  (для детей с задержкой психического развития)              Муниципального бюджетного            дошкольного образовательного            учреждения «Детский сад №76»                    комбинированного вида    </vt:lpstr>
      <vt:lpstr> Разделы программы </vt:lpstr>
      <vt:lpstr>Презентация PowerPoint</vt:lpstr>
      <vt:lpstr> Нормативно-правовая база </vt:lpstr>
      <vt:lpstr>Цель и задачи программ</vt:lpstr>
      <vt:lpstr>Принцип программы</vt:lpstr>
      <vt:lpstr>Целевые ориентиры на этапе завершения дошкольного образования</vt:lpstr>
      <vt:lpstr>Целевые ориентиры на этапе завершения дошкольного образования</vt:lpstr>
      <vt:lpstr>Целевые ориентиры на этапе завершения дошкольного образования</vt:lpstr>
      <vt:lpstr>Презентация PowerPoint</vt:lpstr>
      <vt:lpstr> Особенности взаимодействия педагогического коллектива с семьями воспитанников </vt:lpstr>
      <vt:lpstr> Особенности взаимодействия педагогического коллектива с семьями воспитанников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Адаптированной образовательной                                         программы  (для детей с задержкой психического развития) Муниципального бюджетного  дошкольного образовательного  учреждения «Детский сад №76»       комбинированного вида</dc:title>
  <dc:creator>D-SAD</dc:creator>
  <cp:lastModifiedBy>D-SAD</cp:lastModifiedBy>
  <cp:revision>15</cp:revision>
  <dcterms:created xsi:type="dcterms:W3CDTF">2019-05-13T08:04:53Z</dcterms:created>
  <dcterms:modified xsi:type="dcterms:W3CDTF">2019-05-13T12:08:54Z</dcterms:modified>
</cp:coreProperties>
</file>