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63" r:id="rId5"/>
    <p:sldId id="264" r:id="rId6"/>
    <p:sldId id="268" r:id="rId7"/>
    <p:sldId id="262" r:id="rId8"/>
    <p:sldId id="269" r:id="rId9"/>
    <p:sldId id="270" r:id="rId10"/>
    <p:sldId id="271" r:id="rId11"/>
    <p:sldId id="272" r:id="rId12"/>
    <p:sldId id="273" r:id="rId13"/>
    <p:sldId id="274" r:id="rId14"/>
    <p:sldId id="277" r:id="rId15"/>
    <p:sldId id="278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mkl-mdou76@yandex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7869" y="279919"/>
            <a:ext cx="10842171" cy="3770918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образовательной                          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программы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образовательного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«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№76»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комбинированного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7869" y="4050833"/>
            <a:ext cx="4926564" cy="1096899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sz="6200" b="1" dirty="0" smtClean="0">
              <a:solidFill>
                <a:prstClr val="black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6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367030, </a:t>
            </a:r>
            <a:r>
              <a:rPr lang="ru-RU" sz="6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Республика Дагестан, г. Махачкала, </a:t>
            </a:r>
            <a:r>
              <a:rPr lang="ru-RU" sz="6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     улица </a:t>
            </a:r>
            <a:r>
              <a:rPr lang="ru-RU" sz="6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Зои Космодемьянской,48 </a:t>
            </a:r>
            <a:br>
              <a:rPr lang="ru-RU" sz="6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</a:br>
            <a:r>
              <a:rPr lang="ru-RU" sz="6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тел</a:t>
            </a:r>
            <a:r>
              <a:rPr lang="en-US" sz="6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(</a:t>
            </a:r>
            <a:r>
              <a:rPr lang="en-US" sz="6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8722)62-</a:t>
            </a:r>
            <a:r>
              <a:rPr lang="ru-RU" sz="6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69</a:t>
            </a:r>
            <a:r>
              <a:rPr lang="en-US" sz="6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</a:t>
            </a:r>
            <a:r>
              <a:rPr lang="ru-RU" sz="6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19</a:t>
            </a:r>
            <a:r>
              <a:rPr lang="en-US" sz="6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e-mail</a:t>
            </a:r>
            <a:r>
              <a:rPr lang="en-US" sz="6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r>
              <a:rPr lang="en-US" sz="6200" b="1" dirty="0">
                <a:solidFill>
                  <a:srgbClr val="464646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2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hlinkClick r:id="rId2"/>
              </a:rPr>
              <a:t>mkl-mdou7</a:t>
            </a:r>
            <a:r>
              <a:rPr lang="ru-RU" sz="62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hlinkClick r:id="rId2"/>
              </a:rPr>
              <a:t>6</a:t>
            </a:r>
            <a:r>
              <a:rPr lang="en-US" sz="62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hlinkClick r:id="rId2"/>
              </a:rPr>
              <a:t>@yandex.ru</a:t>
            </a:r>
            <a:r>
              <a:rPr lang="ru-RU" sz="6200" b="1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ru-RU" sz="6200" b="1" dirty="0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сайт</a:t>
            </a:r>
            <a:r>
              <a:rPr lang="ru-RU" sz="62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en-US" sz="6200" b="1" dirty="0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dag-ds-7</a:t>
            </a:r>
            <a:r>
              <a:rPr lang="ru-RU" sz="6200" b="1" dirty="0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  <a:r>
              <a:rPr lang="en-US" sz="6200" b="1" dirty="0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.tvoysadik.ru</a:t>
            </a:r>
            <a:r>
              <a:rPr lang="ru-RU" sz="40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49" y="388906"/>
            <a:ext cx="5579706" cy="456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81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522" y="1"/>
            <a:ext cx="7669764" cy="6158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Содержание программы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6612" y="615821"/>
            <a:ext cx="9386596" cy="5425541"/>
          </a:xfrm>
        </p:spPr>
        <p:txBody>
          <a:bodyPr/>
          <a:lstStyle/>
          <a:p>
            <a:pPr marL="107950" algn="just">
              <a:lnSpc>
                <a:spcPct val="80000"/>
              </a:lnSpc>
            </a:pPr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состоит из двух частей. </a:t>
            </a:r>
          </a:p>
          <a:p>
            <a:pPr marL="107950" algn="just">
              <a:lnSpc>
                <a:spcPct val="80000"/>
              </a:lnSpc>
            </a:pPr>
            <a:endParaRPr lang="ru-RU" alt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algn="just">
              <a:lnSpc>
                <a:spcPct val="80000"/>
              </a:lnSpc>
            </a:pPr>
            <a:r>
              <a:rPr lang="ru-RU" alt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alt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часть </a:t>
            </a:r>
            <a:r>
              <a:rPr lang="ru-RU" alt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 </a:t>
            </a:r>
            <a:endParaRPr lang="ru-RU" altLang="ru-RU" sz="24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algn="just">
              <a:lnSpc>
                <a:spcPct val="80000"/>
              </a:lnSpc>
            </a:pPr>
            <a:endParaRPr lang="ru-RU" altLang="ru-RU" sz="2400" b="1" u="sng" dirty="0">
              <a:solidFill>
                <a:srgbClr val="1FAE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algn="just">
              <a:lnSpc>
                <a:spcPct val="80000"/>
              </a:lnSpc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комплексность подхода, обеспечивая развитие детей в пяти взаимодополняющих образовательных областях: </a:t>
            </a:r>
          </a:p>
          <a:p>
            <a:pPr marL="107950" algn="just">
              <a:lnSpc>
                <a:spcPct val="80000"/>
              </a:lnSpc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 indent="-342900"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развитие;</a:t>
            </a:r>
          </a:p>
          <a:p>
            <a:pPr marL="450850" indent="-342900"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развитие;</a:t>
            </a:r>
          </a:p>
          <a:p>
            <a:pPr marL="450850" indent="-342900"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развитие;</a:t>
            </a:r>
          </a:p>
          <a:p>
            <a:pPr marL="450850" indent="-342900"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развитие;</a:t>
            </a:r>
          </a:p>
          <a:p>
            <a:pPr marL="450850" indent="-342900"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развитие.</a:t>
            </a:r>
          </a:p>
          <a:p>
            <a:pPr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55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55" y="0"/>
            <a:ext cx="7828384" cy="7091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Содержание программы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0588" y="709126"/>
            <a:ext cx="10114383" cy="614887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altLang="ru-RU" sz="3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altLang="ru-RU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Часть, формируемая участниками образовательных отношений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2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 в форме парциальных образовательных программ и авторских систем, перспективно-тематических планов по приоритетным направлениям: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altLang="ru-RU" sz="2200" u="sng" dirty="0">
              <a:solidFill>
                <a:srgbClr val="EC76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ru-RU" sz="29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развитие, раздел «Формирование основ безопасности»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особенности нашей системы обеспечение безопасности жизнедеятельности и здорового образа жизни. Целенаправленная работа по ОБЖ детей. Разработана система работы по формированию основ ОБЖ у детей с 3 до 7 лет, где представлены основные программные требования, совместная деятельность с детьми, работа с родителями.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ru-RU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Целостность </a:t>
            </a:r>
            <a:r>
              <a:rPr lang="ru-RU" alt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обеспечивает комплексный подход в изучении  образовательных областей, предусмотренных в соответствии с ФГОС ДО. Что позволяет осуществлять развитие детей не только в процессе специфики знакомства с ОБЖ, но и при организации режимных моментов, специальной организованной и совместной деятельности</a:t>
            </a:r>
            <a:r>
              <a:rPr lang="ru-RU" altLang="ru-RU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11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1" y="130629"/>
            <a:ext cx="8052318" cy="74644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Содержание программы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927" y="811763"/>
            <a:ext cx="9022076" cy="5728996"/>
          </a:xfrm>
        </p:spPr>
        <p:txBody>
          <a:bodyPr>
            <a:normAutofit fontScale="77500" lnSpcReduction="20000"/>
          </a:bodyPr>
          <a:lstStyle/>
          <a:p>
            <a:pPr lvl="0" algn="just">
              <a:lnSpc>
                <a:spcPct val="110000"/>
              </a:lnSpc>
              <a:spcBef>
                <a:spcPts val="0"/>
              </a:spcBef>
              <a:buClr>
                <a:srgbClr val="90C226"/>
              </a:buClr>
            </a:pPr>
            <a:endParaRPr lang="ru-RU" altLang="ru-RU" sz="24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buClr>
                <a:srgbClr val="90C226"/>
              </a:buClr>
            </a:pPr>
            <a:r>
              <a:rPr lang="ru-RU" altLang="ru-RU" sz="23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  <a:r>
              <a:rPr lang="ru-RU" altLang="ru-RU" sz="23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buClr>
                <a:srgbClr val="90C226"/>
              </a:buClr>
            </a:pPr>
            <a:r>
              <a:rPr lang="ru-RU" altLang="ru-RU" sz="2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учреждении созданы специальных условия для физического развития дошкольников, сохранения и укрепления их здоровья.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buClr>
                <a:srgbClr val="90C226"/>
              </a:buClr>
            </a:pPr>
            <a:r>
              <a:rPr lang="ru-RU" altLang="ru-RU" sz="2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Перспективное планирование физкультуры на прогулке с воспитанниками 3-7 лет.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buClr>
                <a:srgbClr val="90C226"/>
              </a:buClr>
            </a:pPr>
            <a:r>
              <a:rPr lang="ru-RU" altLang="ru-RU" sz="2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«Зеленый огонек здоровья» в которой предусмотрены профилактика заболеваний и оздоровления дошкольников: плановые прививки,  закаливающие процедуры, сбалансированное питание.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buClr>
                <a:srgbClr val="90C226"/>
              </a:buClr>
            </a:pPr>
            <a:r>
              <a:rPr lang="ru-RU" altLang="ru-RU" sz="2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физического развития детей МБДОУ имеются оборудованные спортивный зал и игровые прогулочные площадки.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altLang="ru-RU" sz="23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sz="23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Коррекционное </a:t>
            </a:r>
            <a:r>
              <a:rPr lang="ru-RU" altLang="ru-RU" sz="23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sz="2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МБДОУ </a:t>
            </a:r>
            <a:r>
              <a:rPr lang="ru-RU" altLang="ru-RU" sz="2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комплексное сопровождение, укрепление здоровья, коррекция речевого развития воспитанников с нарушениями </a:t>
            </a:r>
            <a:r>
              <a:rPr lang="ru-RU" altLang="ru-RU" sz="2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 (</a:t>
            </a:r>
            <a:r>
              <a:rPr lang="ru-RU" altLang="ru-RU" sz="23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логопункт</a:t>
            </a:r>
            <a:r>
              <a:rPr lang="ru-RU" altLang="ru-RU" sz="2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23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altLang="ru-RU" sz="23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sz="23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altLang="ru-RU" sz="23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sz="2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воспитанниками 3-7 лет психолого-педагогическая работа проводится на основе парциальной программы развития речи дошкольников О.С. Ушаковой «Развитие речи детей 3-5 лет», «Развитие речи детей 5-7 лет», «Ознакомление дошкольников с литературой и развитие речи»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Clr>
                <a:srgbClr val="90C226"/>
              </a:buClr>
            </a:pPr>
            <a:endParaRPr lang="ru-RU" alt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buClr>
                <a:srgbClr val="90C226"/>
              </a:buClr>
            </a:pPr>
            <a:r>
              <a:rPr lang="ru-RU" alt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600" b="1" dirty="0">
              <a:solidFill>
                <a:srgbClr val="1FAE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420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34" y="161730"/>
            <a:ext cx="9227975" cy="89262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3935" y="1129004"/>
            <a:ext cx="9050068" cy="4912358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Результаты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Программы представлены в виде целевых ориентиров дошкольного образования и представляют собой возрастные характеристики возможных достижений ребенка к концу дошкольного образования.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Реализация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целей и задач Программы направлена на достижение целевых ориентиров дошкольного образования, которые описаны как основные характеристики развития ребенка. Основные характеристики развития ребенка представлены в виде изложения возможных достижений воспитанников на разных возрастных этапах дошкольного детства.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периодизацией психического развития ребенка, принятой в культурно-исторической психологии, дошкольное детство подразделяется на три возраста детства: младенческий (первое и второе полугодия жизни), ранний (от 1 года до 3 лет) и дошкольный возраст (от 3 до 7 лет). 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505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975"/>
            <a:ext cx="11439331" cy="109168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родительской общественности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«ДС №76»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5233" y="1082350"/>
            <a:ext cx="10189028" cy="4959011"/>
          </a:xfrm>
        </p:spPr>
        <p:txBody>
          <a:bodyPr numCol="2">
            <a:normAutofit/>
          </a:bodyPr>
          <a:lstStyle/>
          <a:p>
            <a:pPr lvl="0">
              <a:buClr>
                <a:srgbClr val="90C226"/>
              </a:buClr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РЕКЛАМНЫЙ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Рекламный буклет                                                                                              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Стенды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родителей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открытых дверей 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Ведение сайта в Интернете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Горячая линия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2.ДИАГНОСТИЧЕСКИЙ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Социальный паспорт МБДОУ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3. ПЕДАГОГИЧЕСКОЕ ПРОСВЕЩЕНИЕ РОДИТЕЛЕЙ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Наглядная педагогическая пропаганда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Заседания родительского комитета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мероприятия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977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0629"/>
            <a:ext cx="11094098" cy="139959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b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родительской общественности и МБДОУ «ДС №76»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8580" y="1203650"/>
            <a:ext cx="10543591" cy="5253134"/>
          </a:xfrm>
        </p:spPr>
        <p:txBody>
          <a:bodyPr numCol="2"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СОВМЕСТНАЯ ДЕЯТЕЛЬНОСТЬ КОЛЛЕКТИВА УЧРЕЖДЕНИЯ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досуга 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по благоустройству детского сада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родителей в педагогическом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ПОДГОТОВКА ПЕДАГОГОВ К РАБОТЕ С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РОДИТЕЛЯМИ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мероприятия с педагогами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наградной культуры учреждения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Самообразование педагогов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Библиотечный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Блок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Воспитание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педагогического общения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Сбор аналитического материала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Обмен опытом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Планирование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Блок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СОЦИАЛЬНАЯ РАБОТА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Сбор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аналитического материала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267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5069" y="4129684"/>
            <a:ext cx="87707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algn="ctr"/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026" name="Picture 2" descr="https://zabavnik.club/wp-content/uploads/2018/07/sonce_na_prozrachnom_fone_7_16194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33" y="103869"/>
            <a:ext cx="5514392" cy="430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34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3" y="1115811"/>
            <a:ext cx="90133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3825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. ЦЕЛЕВОЙ РАЗДЕЛ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   </a:t>
            </a:r>
          </a:p>
          <a:p>
            <a:pPr marR="123825"/>
            <a:r>
              <a:rPr lang="ru-RU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 Пояснительная записка </a:t>
            </a:r>
          </a:p>
          <a:p>
            <a:pPr marR="123825"/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- Цели и задачи Программы </a:t>
            </a:r>
          </a:p>
          <a:p>
            <a:pPr marR="123825"/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- Принципы и подходы к формированию Программы	                                      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              </a:t>
            </a:r>
            <a:r>
              <a:rPr lang="ru-RU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1.2. П</a:t>
            </a:r>
            <a:r>
              <a:rPr lang="ru-RU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ланируемые результаты                                                                                                                                                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Целевые ориентиры в младенческом возрасте                                             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-Целевые ориентиры в раннем возрасте                                                                     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-Целевые ориентиры на этапе завершения освоения Программы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1.3. Развивающее оценивание качества образовательной деятельности по Программе</a:t>
            </a:r>
          </a:p>
          <a:p>
            <a:pPr marR="123825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СОДЕРЖАТЕЛЬНЫЙ РАЗДЕЛ                                                                                 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2.1. Общие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положения</a:t>
            </a:r>
          </a:p>
          <a:p>
            <a:pPr marR="123825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2.2.Описание образовательной деятельности в соответствии с направлениями развития ребенка, представленными в пяти образовательных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областях</a:t>
            </a:r>
          </a:p>
          <a:p>
            <a:pPr marR="123825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Социально‐коммуникативное развитие. Содержание психолого-педагогической работы по направлению познавательного развития                                     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-Познавательное развитие. Содержание психолого-педагогической работы по направлению речевого развития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23825"/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7763" y="242596"/>
            <a:ext cx="4165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75566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8" y="1138335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3825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Речевое развитие. </a:t>
            </a:r>
            <a:r>
              <a:rPr lang="ru-RU" spc="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психолого-педагогической работы по направлению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речево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 развития                                                                                                                                        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-Художественно</a:t>
            </a:r>
            <a:r>
              <a:rPr lang="ru-RU" dirty="0" smtClean="0">
                <a:solidFill>
                  <a:srgbClr val="00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‐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эстетическое развитие. </a:t>
            </a:r>
            <a:r>
              <a:rPr lang="ru-RU" spc="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психолого-педагогической работы по направлению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художественно- эстетического развития                                                                                                                                   -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Физическое развитие. </a:t>
            </a:r>
            <a:r>
              <a:rPr lang="ru-RU" spc="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психолого-педагогической работы по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23825" lvl="0">
              <a:tabLst>
                <a:tab pos="140335" algn="l"/>
              </a:tabLst>
            </a:pPr>
            <a:r>
              <a:rPr lang="ru-RU" spc="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направлению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физического развития</a:t>
            </a:r>
          </a:p>
          <a:p>
            <a:pPr marL="342900" marR="123825" indent="-34290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взрослых с детьми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 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педагогического коллектива с семьями дошкольников 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ОРГАНИЗАЦИОННЫЙ РАЗДЕЛ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                                                     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-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Психолого-педагогические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условия, обеспечивающие развитие ребенка             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-Организация развивающей предметно-пространственной среды                              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-Кадровые условия реализации Программы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                                                                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Материально-техническое обеспечение Программы                                                 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-Финансовые условия реализации Программы                                                           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Планирование образовательной деятельности                                                        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-Режим дня и распорядок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                                                                                     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организации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образовательного процесса на день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60442" y="261257"/>
            <a:ext cx="3648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3825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программы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17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952" y="294631"/>
            <a:ext cx="1073953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разработана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государственным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стандартом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учётом: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законом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от 29.12.2012 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273-ФЗ «Об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в Российской Федерации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нормами СанПиН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2.4.1.3049-13 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устройству, содержанию и организации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режима работы дошкольных образовательных учреждений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постановлением Главного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санитарного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 РФ от 15 мая 2013 г. № 26);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30.08.2013 № 1014 «Об утверждении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организации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осуществления образовательной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по основным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общеобразовательным программам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образовательным программам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дошкольного образования 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Т.С Комарова, М.А.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Васильевой;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-проекта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Примерной основной образовательной программы дошкольного образования (одобренной      решением федерального учебно-методического объединения по общему образованию (протокол от 20 мая 2015 г. № 2/15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));                                                                    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9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904" y="1175657"/>
            <a:ext cx="10207688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indent="0">
              <a:lnSpc>
                <a:spcPct val="115000"/>
              </a:lnSpc>
              <a:spcAft>
                <a:spcPts val="1200"/>
              </a:spcAft>
              <a:buFont typeface="Wingdings 3" panose="05040102010807070707" pitchFamily="18" charset="2"/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Программы, формируемая участниками образовательных отношений, построена с учетом:</a:t>
            </a:r>
          </a:p>
          <a:p>
            <a:pPr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-Региональной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дошкольного образования Республики Дагестан под редакцией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Шурпаевой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М.И., Гришиной А.В.,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Рамазановой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Э.А., Махачкала, ООО Издательство НИИ педагогики», 2015 г.,</a:t>
            </a:r>
          </a:p>
          <a:p>
            <a:pPr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-Программы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и развития детей в дошкольных учреждениях Дагестана «Родничок» под редакцией Магомедова А.М., 1992 г.,</a:t>
            </a:r>
          </a:p>
          <a:p>
            <a:pPr>
              <a:lnSpc>
                <a:spcPct val="115000"/>
              </a:lnSpc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-Региональной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развития и воспитания дошкольников Дагестана «Дети гор» под редакцией Кондрашовой В.В., 2002г.</a:t>
            </a:r>
          </a:p>
          <a:p>
            <a:pPr>
              <a:lnSpc>
                <a:spcPct val="115000"/>
              </a:lnSpc>
              <a:buClr>
                <a:srgbClr val="2DA2BF"/>
              </a:buClr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-Программы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«Безопасность» под редакцией Авдеевой Н.Н., Князевой Н.Л.,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Стеркиной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Р.Б.,</a:t>
            </a:r>
          </a:p>
          <a:p>
            <a:pPr>
              <a:lnSpc>
                <a:spcPct val="115000"/>
              </a:lnSpc>
              <a:buClr>
                <a:srgbClr val="2DA2BF"/>
              </a:buClr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-Программы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«Программа развития речи детей дошкольного возраста в детском саду» под редакцией Ушаковой О.С.,</a:t>
            </a:r>
          </a:p>
          <a:p>
            <a:pPr>
              <a:lnSpc>
                <a:spcPct val="115000"/>
              </a:lnSpc>
              <a:buClr>
                <a:srgbClr val="2DA2BF"/>
              </a:buClr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-Программы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«Здравствуй, мир!» под редакцией Вахрушева А.А.,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Кочемасовой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Е.Е., Масловой И.В., Наумовой Ю.И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904" y="279918"/>
            <a:ext cx="9358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Используемые примерные и парциальные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83718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265" y="1362269"/>
            <a:ext cx="9153330" cy="4595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buClr>
                <a:srgbClr val="2DA2BF"/>
              </a:buClr>
              <a:tabLst>
                <a:tab pos="2073275" algn="l"/>
              </a:tabLs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-Программы «Ознакомление дошкольников с окружающим и социальной действительностью» под редакцией Алешиной Н.В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>
              <a:lnSpc>
                <a:spcPct val="105000"/>
              </a:lnSpc>
              <a:buClr>
                <a:srgbClr val="2DA2BF"/>
              </a:buClr>
              <a:tabLst>
                <a:tab pos="2073275" algn="l"/>
              </a:tabLs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-Программы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«Музыкальное воспитание» под редакцией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Агабековой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С.С.,</a:t>
            </a:r>
          </a:p>
          <a:p>
            <a:pPr>
              <a:lnSpc>
                <a:spcPct val="105000"/>
              </a:lnSpc>
              <a:buClr>
                <a:srgbClr val="2DA2BF"/>
              </a:buClr>
              <a:tabLst>
                <a:tab pos="2073275" algn="l"/>
              </a:tabLs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социально-эмоционального развития «Я-Ты-Мы» под редакцией Князевой О.Л., </a:t>
            </a:r>
          </a:p>
          <a:p>
            <a:pPr>
              <a:lnSpc>
                <a:spcPct val="105000"/>
              </a:lnSpc>
              <a:buClr>
                <a:srgbClr val="2DA2BF"/>
              </a:buClr>
              <a:tabLst>
                <a:tab pos="2073275" algn="l"/>
              </a:tabLs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-Программы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художественного воспитания, обучения и развития детей 2– 7 лет «Цветные ладошки» под редакцией Лыковой И.А., </a:t>
            </a:r>
          </a:p>
          <a:p>
            <a:pPr>
              <a:lnSpc>
                <a:spcPct val="105000"/>
              </a:lnSpc>
              <a:buClr>
                <a:srgbClr val="2DA2BF"/>
              </a:buClr>
              <a:tabLst>
                <a:tab pos="2073275" algn="l"/>
              </a:tabLs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-Программы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«Конструирование и художественный труд в детском саду» под редакцией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Куцаковой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Л.В.,</a:t>
            </a:r>
          </a:p>
          <a:p>
            <a:pPr>
              <a:lnSpc>
                <a:spcPct val="105000"/>
              </a:lnSpc>
              <a:buClr>
                <a:srgbClr val="2DA2BF"/>
              </a:buClr>
              <a:tabLst>
                <a:tab pos="2073275" algn="l"/>
              </a:tabLs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-Программы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«Ознакомление дошкольников с окружающим и социальной действительностью» под редакцией Алешиной Н.В., </a:t>
            </a:r>
          </a:p>
          <a:p>
            <a:pPr>
              <a:lnSpc>
                <a:spcPct val="105000"/>
              </a:lnSpc>
              <a:buClr>
                <a:srgbClr val="2DA2BF"/>
              </a:buClr>
              <a:tabLst>
                <a:tab pos="2073275" algn="l"/>
              </a:tabLs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-Программы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безопасности детей дошкольного возраста» под редакцией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Стёркиной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Н.В., Князевой О.Л., Авдеевой Н.Н., </a:t>
            </a:r>
          </a:p>
          <a:p>
            <a:pPr>
              <a:lnSpc>
                <a:spcPct val="105000"/>
              </a:lnSpc>
              <a:buClr>
                <a:srgbClr val="2DA2BF"/>
              </a:buClr>
              <a:tabLst>
                <a:tab pos="2073275" algn="l"/>
              </a:tabLs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-Программы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«Юный эколог» под редакцией Николаевой С.Н.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07910"/>
            <a:ext cx="9386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Используемые примерные и парциальные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168838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629" y="380723"/>
            <a:ext cx="1243770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программы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Целью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является проектирование социальных ситуаций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и развивающей предметно-пространственной среды,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позитивную социализацию, мотивацию и поддержку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через общение, игру,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исследовательскую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и другие формы активности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Цели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Программы достигаются через решение </a:t>
            </a:r>
            <a:r>
              <a:rPr lang="ru-RU" sz="1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следующих </a:t>
            </a:r>
            <a:r>
              <a:rPr lang="ru-RU" sz="1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</a:t>
            </a:r>
            <a:r>
              <a:rPr lang="ru-RU" sz="1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-охрана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укрепление физического и психического здоровья детей, </a:t>
            </a: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том числе их эмоционального благополучия; </a:t>
            </a:r>
            <a:b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-обеспечение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равных возможностей для полноценного развития каждого </a:t>
            </a: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ребенка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период дошкольного детства независимо от места проживания, </a:t>
            </a: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пола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нации, языка, социального статуса; </a:t>
            </a:r>
            <a:b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-создание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благоприятных условий развития детей в соответствии с их </a:t>
            </a: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возрастными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индивидуальными особенностями, развитие способностей </a:t>
            </a: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творческого потенциала каждого ребенка как субъекта отношений с </a:t>
            </a: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другими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детьми, взрослыми и миром; </a:t>
            </a:r>
            <a:b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-объединение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обучения и воспитания в целостный образовательный процесс </a:t>
            </a: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основе духовно-нравственных </a:t>
            </a: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социокультурных ценностей, принятых в </a:t>
            </a: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обществе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правил и норм поведения в интересах человека, семьи, общества; </a:t>
            </a: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-формирование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общей культуры личности детей, развитие их социальных, нравственных, эстетических, интеллектуальных, </a:t>
            </a: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физических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качеств, инициативности, самостоятельности и ответственности ребенка, формирование предпосылок </a:t>
            </a: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учебной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деятельности; </a:t>
            </a:r>
            <a:b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-формирование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социокультурной среды, соответствующей возрастным и индивидуальным особенностям детей; </a:t>
            </a:r>
            <a:b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-обеспечение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психолого-педагогической поддержки семьи и повышение компетентности родителей (законных представителей) </a:t>
            </a: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вопросах развития и образования, охраны и укрепления здоровья детей; </a:t>
            </a:r>
            <a:b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-обеспечение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преемственности целей, задач и содержания дошкольного общего и начального общего образования. 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09" y="858415"/>
            <a:ext cx="4537913" cy="3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58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241" y="458956"/>
            <a:ext cx="8826759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предполагает возможность начала освоения детьми содержания образовательных областей на любом этапе ее реализации: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(до 3 лет)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(3-4 года)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(4-5 лет)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(5-6 лет)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пороге школы (6-7 лет)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 индивидуальные потребности ребенка, связанные с его жизненной ситуацией и состоянием здоровья, определяющие особые условия получения им образования , индивидуальные потребности отдельных категорий детей, в том числе с ограниченными возможностями здоровья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82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539" y="0"/>
            <a:ext cx="8835464" cy="64381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 подходы к формированию Программы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0629" y="643812"/>
            <a:ext cx="10030408" cy="53975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детства.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Сохранение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уникальности 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самоценности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детства как важного этапа в общем развитии человека.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Позитивная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 ребенка предполагает, что освоение ребенком культурных норм, средств и способов деятельности, культурных образцов поведения и общения с другими людьми, приобщение к традициям семьи, общества, государства происходят в процессе сотрудничества со взрослыми и другими детьми, направленного на создание предпосылок к полноценной деятельности ребенка в изменяющемся мире. 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Личностно-развивающий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гуманистический характер взаимодействия взрослых (родителей(законных представителей), педагогических и иных работников Учреждения) и детей.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Содействие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сотрудничество детей и взрослых, признание ребенка полноценным участником (субъектом) образовательных отношений.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6.Сотрудничество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с семьей.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Сетевое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Учреждениями социализации.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Индивидуализация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Возрастная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адекватность образования.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Развивающее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вариативное образование.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Полнота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и интеграция отдельных образовательных областей.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Инвариантность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 и целей при вариативности средств реализации и достижения целей Программы. </a:t>
            </a:r>
          </a:p>
          <a:p>
            <a:pPr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74497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632</TotalTime>
  <Words>1241</Words>
  <Application>Microsoft Office PowerPoint</Application>
  <PresentationFormat>Широкоэкранный</PresentationFormat>
  <Paragraphs>169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 Math</vt:lpstr>
      <vt:lpstr>Tahoma</vt:lpstr>
      <vt:lpstr>Times New Roman</vt:lpstr>
      <vt:lpstr>Trebuchet MS</vt:lpstr>
      <vt:lpstr>Wingdings</vt:lpstr>
      <vt:lpstr>Wingdings 3</vt:lpstr>
      <vt:lpstr>Грань</vt:lpstr>
      <vt:lpstr>               Краткая презентация  Основной образовательной                                         программы Муниципального бюджетного  дошкольного образовательного  учреждения «Детский сад №76»       комбинированного вида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и подходы к формированию Программы </vt:lpstr>
      <vt:lpstr>Содержание программы</vt:lpstr>
      <vt:lpstr>Содержание программы</vt:lpstr>
      <vt:lpstr>Содержание программы</vt:lpstr>
      <vt:lpstr>Планируемые результаты </vt:lpstr>
      <vt:lpstr>                                      Работа с родителями План взаимодействия родительской общественности и МБДОУ «ДС №76»  </vt:lpstr>
      <vt:lpstr>                            Работа с родителями План взаимодействия родительской общественности и МБДОУ «ДС №76»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 Основной образовательной программы Муниципального бюджетного дошкольного образовательного учреждения «Детский сад №76» комбинированного вида </dc:title>
  <dc:creator>D-SAD</dc:creator>
  <cp:lastModifiedBy>D-SAD</cp:lastModifiedBy>
  <cp:revision>33</cp:revision>
  <dcterms:created xsi:type="dcterms:W3CDTF">2019-05-06T12:30:13Z</dcterms:created>
  <dcterms:modified xsi:type="dcterms:W3CDTF">2019-05-08T11:37:01Z</dcterms:modified>
</cp:coreProperties>
</file>